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6" r:id="rId6"/>
    <p:sldId id="264" r:id="rId7"/>
    <p:sldId id="262" r:id="rId8"/>
    <p:sldId id="263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0" r:id="rId17"/>
    <p:sldId id="274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2604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5101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7562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98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497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316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256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83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1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7045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1275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E572-B160-4591-8C28-38AB46BE799E}" type="datetimeFigureOut">
              <a:rPr lang="fr-FR" smtClean="0"/>
              <a:pPr/>
              <a:t>17/06/2013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DE1E1-A7FB-4FF2-A652-A2E206F1C4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0336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</a:t>
            </a:r>
            <a:br>
              <a:rPr lang="fr-FR" dirty="0" smtClean="0"/>
            </a:br>
            <a:r>
              <a:rPr lang="fr-FR" dirty="0" smtClean="0"/>
              <a:t>Rencontres RACHEL</a:t>
            </a:r>
            <a:br>
              <a:rPr lang="fr-FR" dirty="0" smtClean="0"/>
            </a:br>
            <a:r>
              <a:rPr lang="fr-FR" dirty="0" smtClean="0"/>
              <a:t>13 juin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716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L’objectif : maintenir la population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Territorialiser </a:t>
            </a:r>
            <a:r>
              <a:rPr lang="fr-FR" dirty="0"/>
              <a:t>la construction neuve de </a:t>
            </a:r>
            <a:r>
              <a:rPr lang="fr-FR" dirty="0" smtClean="0"/>
              <a:t>160 log/an dont 100 à Saint-Dizier</a:t>
            </a:r>
          </a:p>
          <a:p>
            <a:r>
              <a:rPr lang="fr-FR" dirty="0" smtClean="0"/>
              <a:t>Prioriser la construction à proximité des pôles d’emploi et de services</a:t>
            </a:r>
          </a:p>
          <a:p>
            <a:r>
              <a:rPr lang="fr-FR" dirty="0" smtClean="0"/>
              <a:t>Réduire la vacance</a:t>
            </a:r>
          </a:p>
          <a:p>
            <a:r>
              <a:rPr lang="fr-FR" dirty="0" smtClean="0"/>
              <a:t>Accompagner la rénovation des logements</a:t>
            </a:r>
          </a:p>
          <a:p>
            <a:r>
              <a:rPr lang="fr-FR" dirty="0" smtClean="0"/>
              <a:t>Poursuivre le renouvellement urbain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720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Construction neuve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- Agir sur le foncier à tous niveaux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Développer de l’ingénierie pour les 	communes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Définir un cadre conventionnel avec les 	bailleurs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423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Réduction de la vacance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Duo Prime à la vacance / THLV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Accompagner la réhabilitation du parc 	privé (précarité énergétique)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377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Accompagner la rénovation du parc privé</a:t>
            </a:r>
          </a:p>
          <a:p>
            <a:pPr marL="0" indent="0">
              <a:buNone/>
            </a:pPr>
            <a:r>
              <a:rPr lang="fr-FR" dirty="0"/>
              <a:t>	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Adhérer aux dispositifs de droit commun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Renforcer les dispositifs en local: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. PIG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. Gouvernance et animation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413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Poursuivre les actions de renouvellement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- Poursuivre le PRU sur un ANRU 2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Mettre en œuvre le PNRQAD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4283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Accompagner le développement du LLS</a:t>
            </a:r>
          </a:p>
          <a:p>
            <a:pPr marL="914400" lvl="2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	- 60 LLS par an  	</a:t>
            </a:r>
          </a:p>
          <a:p>
            <a:pPr marL="0" indent="0">
              <a:buNone/>
            </a:pPr>
            <a:r>
              <a:rPr lang="fr-FR" dirty="0" smtClean="0"/>
              <a:t>	- Aide financière de:</a:t>
            </a:r>
          </a:p>
          <a:p>
            <a:pPr marL="0" indent="0">
              <a:buNone/>
            </a:pPr>
            <a:r>
              <a:rPr lang="fr-FR" dirty="0" smtClean="0"/>
              <a:t> 		3000 € pour les PLUS/PLAI/PSLA</a:t>
            </a:r>
          </a:p>
          <a:p>
            <a:pPr marL="0" indent="0">
              <a:buNone/>
            </a:pPr>
            <a:r>
              <a:rPr lang="fr-FR" dirty="0"/>
              <a:t>		</a:t>
            </a:r>
            <a:r>
              <a:rPr lang="fr-FR" dirty="0" smtClean="0"/>
              <a:t>4000 € pour les PLUS/PLAI AA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042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Réaliser des focus</a:t>
            </a:r>
          </a:p>
          <a:p>
            <a:pPr marL="0" indent="0">
              <a:buNone/>
            </a:pPr>
            <a:r>
              <a:rPr lang="fr-FR" dirty="0"/>
              <a:t>	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Sur le logement des séniors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Sur le logement des jeunes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Sur les gens du voyage en sédentarisation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032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Observer et évaluer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	- Dispositif d’observatoire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Préparer la suite…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964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Démographie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130136"/>
              </p:ext>
            </p:extLst>
          </p:nvPr>
        </p:nvGraphicFramePr>
        <p:xfrm>
          <a:off x="1331640" y="1412779"/>
          <a:ext cx="6192688" cy="436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734"/>
                <a:gridCol w="3139954"/>
              </a:tblGrid>
              <a:tr h="65080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Recensement 1999</a:t>
                      </a:r>
                      <a:r>
                        <a:rPr lang="fr-FR" baseline="0" dirty="0" smtClean="0"/>
                        <a:t> à </a:t>
                      </a:r>
                      <a:r>
                        <a:rPr lang="fr-FR" dirty="0" smtClean="0"/>
                        <a:t>2009</a:t>
                      </a:r>
                    </a:p>
                    <a:p>
                      <a:pPr algn="ctr"/>
                      <a:r>
                        <a:rPr lang="fr-FR" dirty="0" smtClean="0"/>
                        <a:t>(INSEE)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variation annuelle </a:t>
                      </a:r>
                    </a:p>
                    <a:p>
                      <a:pPr algn="ctr"/>
                      <a:r>
                        <a:rPr lang="fr-FR" dirty="0" smtClean="0"/>
                        <a:t>de population (%)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88">
                <a:tc>
                  <a:txBody>
                    <a:bodyPr/>
                    <a:lstStyle/>
                    <a:p>
                      <a:r>
                        <a:rPr lang="fr-FR" dirty="0" smtClean="0"/>
                        <a:t>Région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88">
                <a:tc>
                  <a:txBody>
                    <a:bodyPr/>
                    <a:lstStyle/>
                    <a:p>
                      <a:r>
                        <a:rPr lang="fr-FR" dirty="0" smtClean="0"/>
                        <a:t>Département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-0,5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88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CODECOM Saint-Dizier</a:t>
                      </a:r>
                      <a:r>
                        <a:rPr lang="fr-FR" sz="800" dirty="0" smtClean="0">
                          <a:solidFill>
                            <a:srgbClr val="FF0000"/>
                          </a:solidFill>
                        </a:rPr>
                        <a:t>(2008)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-1,18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888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Saint-Dizier</a:t>
                      </a:r>
                      <a:r>
                        <a:rPr lang="fr-FR" sz="800" dirty="0" smtClean="0">
                          <a:solidFill>
                            <a:srgbClr val="FF0000"/>
                          </a:solidFill>
                        </a:rPr>
                        <a:t>(2008)</a:t>
                      </a:r>
                      <a:endParaRPr lang="fr-FR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-1,71 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88">
                <a:tc>
                  <a:txBody>
                    <a:bodyPr/>
                    <a:lstStyle/>
                    <a:p>
                      <a:r>
                        <a:rPr lang="fr-FR" dirty="0" smtClean="0"/>
                        <a:t>Agglo Troyes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+0,1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888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Troyes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+0,1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88">
                <a:tc>
                  <a:txBody>
                    <a:bodyPr/>
                    <a:lstStyle/>
                    <a:p>
                      <a:r>
                        <a:rPr lang="fr-FR" dirty="0" smtClean="0"/>
                        <a:t>Agglo Chalons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-0,2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888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Chalons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-0,2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88">
                <a:tc>
                  <a:txBody>
                    <a:bodyPr/>
                    <a:lstStyle/>
                    <a:p>
                      <a:r>
                        <a:rPr lang="fr-FR" dirty="0" smtClean="0"/>
                        <a:t>CODECOM Chaumont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-0,5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888"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Chaumont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-1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801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Tendances Démographiques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90 % de la  baisse démographique  de Saint-Dizier imputée à celle du quartier du Vert-Bois</a:t>
            </a:r>
          </a:p>
          <a:p>
            <a:r>
              <a:rPr lang="fr-FR" dirty="0" smtClean="0"/>
              <a:t>Vieillissement accéléré de la population</a:t>
            </a:r>
          </a:p>
          <a:p>
            <a:r>
              <a:rPr lang="fr-FR" dirty="0" smtClean="0"/>
              <a:t>Diminution prononcée et accélérée depuis 10 ans de la taille des ménages</a:t>
            </a:r>
          </a:p>
          <a:p>
            <a:r>
              <a:rPr lang="fr-FR" dirty="0" smtClean="0"/>
              <a:t>S</a:t>
            </a:r>
            <a:r>
              <a:rPr lang="fr-FR" dirty="0" smtClean="0">
                <a:effectLst/>
              </a:rPr>
              <a:t>olde migratoire positif en périurbain pour les ménages familiaux</a:t>
            </a:r>
          </a:p>
          <a:p>
            <a:r>
              <a:rPr lang="fr-FR" dirty="0" smtClean="0"/>
              <a:t>Les communes périurbaines qui ont développé de l’offre observent une évolution positive de leur démographie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628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Logement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marché du logement:</a:t>
            </a:r>
          </a:p>
          <a:p>
            <a:pPr lvl="1"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marché des terrains à bâtir </a:t>
            </a:r>
            <a:r>
              <a:rPr lang="fr-FR" dirty="0" smtClean="0"/>
              <a:t>est recherché </a:t>
            </a:r>
            <a:r>
              <a:rPr lang="fr-FR" dirty="0"/>
              <a:t>avec un panier moyen de 33 000 € par </a:t>
            </a:r>
            <a:r>
              <a:rPr lang="fr-FR" dirty="0" smtClean="0"/>
              <a:t>ménage</a:t>
            </a:r>
          </a:p>
          <a:p>
            <a:pPr lvl="1">
              <a:buFontTx/>
              <a:buChar char="-"/>
            </a:pPr>
            <a:r>
              <a:rPr lang="fr-FR" dirty="0" smtClean="0"/>
              <a:t>De fortes disparités de prix du foncier nu entre la ville centre et sa périphérie</a:t>
            </a:r>
          </a:p>
          <a:p>
            <a:pPr lvl="1"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marché des maisons anciennes se situe à un niveau concurrentiel de celui de la construction </a:t>
            </a:r>
            <a:r>
              <a:rPr lang="fr-FR" dirty="0" smtClean="0"/>
              <a:t>neuve / 150 000€ en moyenne 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731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construction neuve:</a:t>
            </a:r>
          </a:p>
          <a:p>
            <a:pPr lvl="1">
              <a:buFontTx/>
              <a:buChar char="-"/>
            </a:pPr>
            <a:r>
              <a:rPr lang="fr-FR" dirty="0" smtClean="0">
                <a:effectLst/>
              </a:rPr>
              <a:t>Des dispositifs d’accompagnement en berne</a:t>
            </a:r>
          </a:p>
          <a:p>
            <a:pPr lvl="2">
              <a:buFontTx/>
              <a:buChar char="-"/>
            </a:pPr>
            <a:r>
              <a:rPr lang="fr-FR" dirty="0" smtClean="0">
                <a:effectLst/>
              </a:rPr>
              <a:t>zone C  : absence de dispositif fiscal attractif </a:t>
            </a:r>
          </a:p>
          <a:p>
            <a:pPr lvl="2">
              <a:buFontTx/>
              <a:buChar char="-"/>
            </a:pPr>
            <a:r>
              <a:rPr lang="fr-FR" dirty="0" smtClean="0">
                <a:effectLst/>
              </a:rPr>
              <a:t>baisse importante du nombre d‘agréments pour le LLS </a:t>
            </a:r>
            <a:endParaRPr lang="fr-FR" dirty="0"/>
          </a:p>
          <a:p>
            <a:pPr lvl="1">
              <a:buFontTx/>
              <a:buChar char="-"/>
            </a:pPr>
            <a:r>
              <a:rPr lang="fr-FR" dirty="0"/>
              <a:t>Un déficit d’attractivité de la ZUS / quartier du Vert Bois qui dessert la ville centre</a:t>
            </a:r>
          </a:p>
          <a:p>
            <a:pPr lvl="1">
              <a:buFontTx/>
              <a:buChar char="-"/>
            </a:pPr>
            <a:r>
              <a:rPr lang="fr-FR" dirty="0" smtClean="0">
                <a:effectLst/>
              </a:rPr>
              <a:t>Une population aux faibles ressources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Niveau de construction insuffisant à Saint-Dizier pour répondre aux besoins  endogènes…et  sous perfusion du PRU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390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827317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965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LLS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92 % à Saint-Dizier dont une grande majorité  au Vert-Bois, construits il y a plus de 40 ans, et observant une vacance structurelle forte</a:t>
            </a:r>
          </a:p>
          <a:p>
            <a:r>
              <a:rPr lang="fr-FR" dirty="0" smtClean="0"/>
              <a:t>Un parc privé à caractère social qui joue le rôle de régulateur dans la fonction d’accueil</a:t>
            </a:r>
          </a:p>
          <a:p>
            <a:r>
              <a:rPr lang="fr-FR" dirty="0" smtClean="0"/>
              <a:t>Une majeure  partie de la population de la </a:t>
            </a:r>
            <a:r>
              <a:rPr lang="fr-FR" dirty="0" err="1" smtClean="0"/>
              <a:t>codecom</a:t>
            </a:r>
            <a:r>
              <a:rPr lang="fr-FR" dirty="0" smtClean="0"/>
              <a:t> éligible au LLS</a:t>
            </a:r>
          </a:p>
        </p:txBody>
      </p:sp>
    </p:spTree>
    <p:extLst>
      <p:ext uri="{BB962C8B-B14F-4D97-AF65-F5344CB8AC3E}">
        <p14:creationId xmlns:p14="http://schemas.microsoft.com/office/powerpoint/2010/main" xmlns="" val="10780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861171" cy="523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57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stratégie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64137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La réponse par le projet :</a:t>
            </a:r>
          </a:p>
          <a:p>
            <a:pPr marL="0" indent="0">
              <a:buNone/>
            </a:pPr>
            <a:r>
              <a:rPr lang="fr-FR" dirty="0" smtClean="0"/>
              <a:t>	La démarche Saint-Dizier 2020</a:t>
            </a:r>
          </a:p>
          <a:p>
            <a:pPr marL="0" indent="0">
              <a:buNone/>
            </a:pPr>
            <a:r>
              <a:rPr lang="fr-FR" dirty="0" smtClean="0"/>
              <a:t>	La requalification de l’ancien hôpital</a:t>
            </a:r>
          </a:p>
          <a:p>
            <a:pPr marL="0" indent="0">
              <a:buNone/>
            </a:pPr>
            <a:r>
              <a:rPr lang="fr-FR" dirty="0" smtClean="0"/>
              <a:t>	La reconquête du Vert-Bois</a:t>
            </a:r>
          </a:p>
          <a:p>
            <a:r>
              <a:rPr lang="fr-FR" dirty="0" smtClean="0"/>
              <a:t>Une planification mise à niveau </a:t>
            </a:r>
            <a:r>
              <a:rPr lang="fr-FR" sz="2200" dirty="0" smtClean="0"/>
              <a:t>(au service des projets)</a:t>
            </a:r>
          </a:p>
          <a:p>
            <a:pPr marL="0" indent="0">
              <a:buNone/>
            </a:pPr>
            <a:r>
              <a:rPr lang="fr-FR" dirty="0" smtClean="0"/>
              <a:t>	Un 1</a:t>
            </a:r>
            <a:r>
              <a:rPr lang="fr-FR" baseline="30000" dirty="0" smtClean="0"/>
              <a:t>er</a:t>
            </a:r>
            <a:r>
              <a:rPr lang="fr-FR" dirty="0" smtClean="0"/>
              <a:t> PLH </a:t>
            </a:r>
          </a:p>
          <a:p>
            <a:pPr marL="0" indent="0">
              <a:buNone/>
            </a:pPr>
            <a:r>
              <a:rPr lang="fr-FR" dirty="0" smtClean="0"/>
              <a:t>	Révision générale du PLU de Saint-Dizier</a:t>
            </a:r>
          </a:p>
          <a:p>
            <a:pPr marL="0" indent="0">
              <a:buNone/>
            </a:pPr>
            <a:r>
              <a:rPr lang="fr-FR" dirty="0" smtClean="0"/>
              <a:t>	Vers un SCOT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043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314</Words>
  <Application>Microsoft Office PowerPoint</Application>
  <PresentationFormat>Affichage à l'écran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Présentation  Rencontres RACHEL 13 juin 2013</vt:lpstr>
      <vt:lpstr>Démographie</vt:lpstr>
      <vt:lpstr>Tendances Démographiques</vt:lpstr>
      <vt:lpstr>Le Logement</vt:lpstr>
      <vt:lpstr>Diapositive 5</vt:lpstr>
      <vt:lpstr>Diapositive 6</vt:lpstr>
      <vt:lpstr>Le LLS</vt:lpstr>
      <vt:lpstr>Diapositive 8</vt:lpstr>
      <vt:lpstr>La stratégie</vt:lpstr>
      <vt:lpstr>L’objectif : maintenir la population</vt:lpstr>
      <vt:lpstr>Les outils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Cédric CAMUS</dc:creator>
  <cp:lastModifiedBy>Famille-LEMAIRE</cp:lastModifiedBy>
  <cp:revision>23</cp:revision>
  <dcterms:created xsi:type="dcterms:W3CDTF">2013-06-10T08:43:00Z</dcterms:created>
  <dcterms:modified xsi:type="dcterms:W3CDTF">2013-06-17T18:23:30Z</dcterms:modified>
</cp:coreProperties>
</file>